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ubTitle" sz="half" idx="1"/>
          </p:nvPr>
        </p:nvSpPr>
        <p:spPr>
          <a:xfrm>
            <a:off x="1270000" y="3930905"/>
            <a:ext cx="10464800" cy="4455605"/>
          </a:xfrm>
          <a:prstGeom prst="rect">
            <a:avLst/>
          </a:prstGeom>
        </p:spPr>
        <p:txBody>
          <a:bodyPr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ML@LSE - Bootcamp 4: Unsupervised learning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>
              <a:defRPr i="1" sz="2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Ref. for today: Chapter 10, Hastie et al.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Proportion of variance explained: scree plots</a:t>
            </a:r>
          </a:p>
        </p:txBody>
      </p:sp>
      <p:sp>
        <p:nvSpPr>
          <p:cNvPr id="177" name="Shape 177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178" name="Screen Shot 2018-09-13 at 14.2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7062" y="4502745"/>
            <a:ext cx="9979239" cy="47603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 Shot 2018-09-13 at 14.25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2255" y="1905000"/>
            <a:ext cx="3873501" cy="2768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Clustering</a:t>
            </a:r>
          </a:p>
        </p:txBody>
      </p:sp>
      <p:sp>
        <p:nvSpPr>
          <p:cNvPr id="182" name="Shape 182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83" name="Shape 183"/>
          <p:cNvSpPr/>
          <p:nvPr/>
        </p:nvSpPr>
        <p:spPr>
          <a:xfrm>
            <a:off x="3125840" y="2182394"/>
            <a:ext cx="9470164" cy="186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allowed us to reduce the dimension of our dataset without losing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too much information.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might as well find patterns in our dataset. For example, we may want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identify subgroups in the data, or clusters: this is called clustering.</a:t>
            </a:r>
          </a:p>
        </p:txBody>
      </p:sp>
      <p:pic>
        <p:nvPicPr>
          <p:cNvPr id="184" name="Screen Shot 2018-09-13 at 16.59.0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0600" y="3978064"/>
            <a:ext cx="6547582" cy="4987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1"/>
      <p:bldP build="whole" bldLvl="1" animBg="1" rev="0" advAuto="0" spid="184" grpId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Clusters partition our data</a:t>
            </a:r>
          </a:p>
        </p:txBody>
      </p:sp>
      <p:sp>
        <p:nvSpPr>
          <p:cNvPr id="187" name="Shape 187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3125840" y="2398132"/>
            <a:ext cx="5660629" cy="799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First clustering method: K-mean clustering</a:t>
            </a:r>
          </a:p>
        </p:txBody>
      </p:sp>
      <p:sp>
        <p:nvSpPr>
          <p:cNvPr id="189" name="Shape 189"/>
          <p:cNvSpPr/>
          <p:nvPr/>
        </p:nvSpPr>
        <p:spPr>
          <a:xfrm>
            <a:off x="3125840" y="3403988"/>
            <a:ext cx="8482292" cy="257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does it work?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92434" indent="-292434" algn="l">
              <a:buSzPct val="75000"/>
              <a:buChar char="•"/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First we decide the number of clusters K we want to create</a:t>
            </a:r>
          </a:p>
          <a:p>
            <a:pPr marL="292434" indent="-292434" algn="l">
              <a:buSzPct val="75000"/>
              <a:buChar char="•"/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want to put each of our datapoints into a cluster, hence the K clusters must not overlap and each datapoint must belong to one cluster.</a:t>
            </a:r>
          </a:p>
          <a:p>
            <a:pPr marL="292434" indent="-292434" algn="l">
              <a:buSzPct val="75000"/>
              <a:buChar char="•"/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call our clusters C</a:t>
            </a:r>
            <a:r>
              <a:rPr baseline="-5999"/>
              <a:t>1</a:t>
            </a:r>
            <a:r>
              <a:t>, …, C</a:t>
            </a:r>
            <a:r>
              <a:rPr baseline="-5999"/>
              <a:t>K</a:t>
            </a:r>
          </a:p>
        </p:txBody>
      </p:sp>
      <p:sp>
        <p:nvSpPr>
          <p:cNvPr id="190" name="Shape 190"/>
          <p:cNvSpPr/>
          <p:nvPr/>
        </p:nvSpPr>
        <p:spPr>
          <a:xfrm>
            <a:off x="3125840" y="6603933"/>
            <a:ext cx="8482292" cy="1154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K-mean clustering main idea: we want the observations in one cluster to be similar, i.e. we want the within-cluster variation to be as small as possible!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2"/>
      <p:bldP build="whole" bldLvl="1" animBg="1" rev="0" advAuto="0" spid="188" grpId="1"/>
      <p:bldP build="whole" bldLvl="1" animBg="1" rev="0" advAuto="0" spid="190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Within-Cluster variation</a:t>
            </a:r>
          </a:p>
        </p:txBody>
      </p:sp>
      <p:sp>
        <p:nvSpPr>
          <p:cNvPr id="193" name="Shape 193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94" name="Shape 194"/>
          <p:cNvSpPr/>
          <p:nvPr/>
        </p:nvSpPr>
        <p:spPr>
          <a:xfrm>
            <a:off x="3113140" y="1798294"/>
            <a:ext cx="9818979" cy="79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Now, what measure would you suggest to evaluate within-cluster variation?</a:t>
            </a:r>
          </a:p>
        </p:txBody>
      </p:sp>
      <p:sp>
        <p:nvSpPr>
          <p:cNvPr id="195" name="Shape 195"/>
          <p:cNvSpPr/>
          <p:nvPr/>
        </p:nvSpPr>
        <p:spPr>
          <a:xfrm>
            <a:off x="3113140" y="2576632"/>
            <a:ext cx="8482292" cy="79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We use the average square distances between each pair of observations in the cluster:</a:t>
            </a:r>
          </a:p>
        </p:txBody>
      </p:sp>
      <p:pic>
        <p:nvPicPr>
          <p:cNvPr id="196" name="Screen Shot 2018-09-13 at 17.27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6165" y="3292807"/>
            <a:ext cx="4816915" cy="254872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 flipV="1">
            <a:off x="5079040" y="3653206"/>
            <a:ext cx="1158863" cy="1827930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8" name="Shape 198"/>
          <p:cNvSpPr/>
          <p:nvPr/>
        </p:nvSpPr>
        <p:spPr>
          <a:xfrm>
            <a:off x="5164606" y="5552890"/>
            <a:ext cx="2417168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9" name="Shape 199"/>
          <p:cNvSpPr/>
          <p:nvPr/>
        </p:nvSpPr>
        <p:spPr>
          <a:xfrm flipV="1">
            <a:off x="7775725" y="4000194"/>
            <a:ext cx="1332528" cy="143717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0" name="Shape 200"/>
          <p:cNvSpPr/>
          <p:nvPr/>
        </p:nvSpPr>
        <p:spPr>
          <a:xfrm>
            <a:off x="6398241" y="3591408"/>
            <a:ext cx="2613878" cy="314162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1" name="Shape 201"/>
          <p:cNvSpPr/>
          <p:nvPr/>
        </p:nvSpPr>
        <p:spPr>
          <a:xfrm>
            <a:off x="6370287" y="3649198"/>
            <a:ext cx="1273761" cy="1785145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2" name="Shape 202"/>
          <p:cNvSpPr/>
          <p:nvPr/>
        </p:nvSpPr>
        <p:spPr>
          <a:xfrm flipH="1">
            <a:off x="5187076" y="3965415"/>
            <a:ext cx="3848589" cy="150672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3" name="Shape 203"/>
          <p:cNvSpPr/>
          <p:nvPr/>
        </p:nvSpPr>
        <p:spPr>
          <a:xfrm>
            <a:off x="3312121" y="7185727"/>
            <a:ext cx="8482293" cy="44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Ideally, we want to solve the program:</a:t>
            </a:r>
          </a:p>
        </p:txBody>
      </p:sp>
      <p:pic>
        <p:nvPicPr>
          <p:cNvPr id="204" name="Screen Shot 2018-09-13 at 19.54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74390" y="6255730"/>
            <a:ext cx="6197601" cy="81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Screen Shot 2018-09-13 at 19.56.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82950" y="7765021"/>
            <a:ext cx="4330700" cy="850901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7757414" y="7960288"/>
            <a:ext cx="8482292" cy="419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3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→ minimize the within-cluster variation!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5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0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Class="entr" nodeType="after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4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Class="entr" nodeType="after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8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6" grpId="3"/>
      <p:bldP build="whole" bldLvl="1" animBg="1" rev="0" advAuto="0" spid="197" grpId="6"/>
      <p:bldP build="whole" bldLvl="1" animBg="1" rev="0" advAuto="0" spid="201" grpId="5"/>
      <p:bldP build="whole" bldLvl="1" animBg="1" rev="0" advAuto="0" spid="198" grpId="9"/>
      <p:bldP build="whole" bldLvl="1" animBg="1" rev="0" advAuto="0" spid="205" grpId="12"/>
      <p:bldP build="whole" bldLvl="1" animBg="1" rev="0" advAuto="0" spid="203" grpId="11"/>
      <p:bldP build="whole" bldLvl="1" animBg="1" rev="0" advAuto="0" spid="206" grpId="13"/>
      <p:bldP build="whole" bldLvl="1" animBg="1" rev="0" advAuto="0" spid="195" grpId="2"/>
      <p:bldP build="whole" bldLvl="1" animBg="1" rev="0" advAuto="0" spid="200" grpId="4"/>
      <p:bldP build="whole" bldLvl="1" animBg="1" rev="0" advAuto="0" spid="202" grpId="8"/>
      <p:bldP build="whole" bldLvl="1" animBg="1" rev="0" advAuto="0" spid="199" grpId="7"/>
      <p:bldP build="whole" bldLvl="1" animBg="1" rev="0" advAuto="0" spid="204" grpId="10"/>
      <p:bldP build="whole" bldLvl="1" animBg="1" rev="0" advAuto="0" spid="19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K-MC Algorithm</a:t>
            </a:r>
          </a:p>
        </p:txBody>
      </p:sp>
      <p:sp>
        <p:nvSpPr>
          <p:cNvPr id="209" name="Shape 209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3003372" y="1885826"/>
            <a:ext cx="9440138" cy="79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Unfortunately, the program</a:t>
            </a:r>
          </a:p>
        </p:txBody>
      </p:sp>
      <p:sp>
        <p:nvSpPr>
          <p:cNvPr id="211" name="Shape 211"/>
          <p:cNvSpPr/>
          <p:nvPr/>
        </p:nvSpPr>
        <p:spPr>
          <a:xfrm>
            <a:off x="3003372" y="3754094"/>
            <a:ext cx="9440138" cy="79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is difficult to solve since there are about K-combination n ways to combine the observations into K clusters.</a:t>
            </a:r>
          </a:p>
        </p:txBody>
      </p:sp>
      <p:sp>
        <p:nvSpPr>
          <p:cNvPr id="212" name="Shape 212"/>
          <p:cNvSpPr/>
          <p:nvPr/>
        </p:nvSpPr>
        <p:spPr>
          <a:xfrm>
            <a:off x="3003372" y="4821473"/>
            <a:ext cx="9440138" cy="70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BUT the following algorithm provides a locally optimal solution:</a:t>
            </a:r>
          </a:p>
          <a:p>
            <a:pPr algn="l">
              <a:defRPr i="1" sz="17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(locally optimal means that even if the solution is not the best of all solutions, it’s a pretty good solution)</a:t>
            </a:r>
          </a:p>
        </p:txBody>
      </p:sp>
      <p:sp>
        <p:nvSpPr>
          <p:cNvPr id="213" name="Shape 213"/>
          <p:cNvSpPr/>
          <p:nvPr/>
        </p:nvSpPr>
        <p:spPr>
          <a:xfrm>
            <a:off x="3003372" y="5791567"/>
            <a:ext cx="9440138" cy="44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K-Mean algorithm:</a:t>
            </a:r>
          </a:p>
        </p:txBody>
      </p:sp>
      <p:pic>
        <p:nvPicPr>
          <p:cNvPr id="214" name="Screen Shot 2018-09-13 at 18.07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422" y="6503345"/>
            <a:ext cx="9200894" cy="2964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creen Shot 2018-09-13 at 19.56.4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52750" y="2635128"/>
            <a:ext cx="4330700" cy="85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2"/>
      <p:bldP build="whole" bldLvl="1" animBg="1" rev="0" advAuto="0" spid="210" grpId="1"/>
      <p:bldP build="whole" bldLvl="1" animBg="1" rev="0" advAuto="0" spid="212" grpId="4"/>
      <p:bldP build="whole" bldLvl="1" animBg="1" rev="0" advAuto="0" spid="215" grpId="3"/>
      <p:bldP build="whole" bldLvl="1" animBg="1" rev="0" advAuto="0" spid="213" grpId="5"/>
      <p:bldP build="whole" bldLvl="1" animBg="1" rev="0" advAuto="0" spid="214" grpId="6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K-MC Algorithm</a:t>
            </a:r>
          </a:p>
        </p:txBody>
      </p:sp>
      <p:sp>
        <p:nvSpPr>
          <p:cNvPr id="218" name="Shape 218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219" name="Screen Shot 2018-09-13 at 18.09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81118" y="1856484"/>
            <a:ext cx="8016339" cy="7488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Hierarchical clustering</a:t>
            </a:r>
          </a:p>
        </p:txBody>
      </p:sp>
      <p:sp>
        <p:nvSpPr>
          <p:cNvPr id="222" name="Shape 222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3151240" y="4127433"/>
            <a:ext cx="8678348" cy="79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Problem with K-mean clustering: it requires us to pre-specify some structure on the data (by choosing the number of clusters K).</a:t>
            </a:r>
          </a:p>
        </p:txBody>
      </p:sp>
      <p:sp>
        <p:nvSpPr>
          <p:cNvPr id="224" name="Shape 224"/>
          <p:cNvSpPr/>
          <p:nvPr/>
        </p:nvSpPr>
        <p:spPr>
          <a:xfrm>
            <a:off x="3151240" y="5626100"/>
            <a:ext cx="8678348" cy="79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Hierarchical clustering is another clustering method that doesn't require this specification, and it is therefore more general.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3" grpId="1"/>
      <p:bldP build="whole" bldLvl="1" animBg="1" rev="0" advAuto="0" spid="224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Agglomerative clustering</a:t>
            </a:r>
          </a:p>
        </p:txBody>
      </p:sp>
      <p:sp>
        <p:nvSpPr>
          <p:cNvPr id="227" name="Shape 227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Preliminaries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Agglomerative clustering and dissimilarity between clusters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28" name="Shape 228"/>
          <p:cNvSpPr/>
          <p:nvPr/>
        </p:nvSpPr>
        <p:spPr>
          <a:xfrm>
            <a:off x="3151240" y="2679633"/>
            <a:ext cx="8678348" cy="186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of hierarchical clustering is to progressively build up clusters of observations.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 do this we need an important concept: the dissimilarity between two clusters.</a:t>
            </a:r>
          </a:p>
        </p:txBody>
      </p:sp>
      <p:sp>
        <p:nvSpPr>
          <p:cNvPr id="229" name="Shape 229"/>
          <p:cNvSpPr/>
          <p:nvPr/>
        </p:nvSpPr>
        <p:spPr>
          <a:xfrm>
            <a:off x="3151240" y="5023243"/>
            <a:ext cx="8678348" cy="1154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Minimal Intercluster Dissimilarity: Compute all pairwise distances between the observations in cluster A and the observations in cluster B, and record the </a:t>
            </a:r>
            <a:r>
              <a:rPr i="1"/>
              <a:t>smallest</a:t>
            </a:r>
            <a:r>
              <a:t> of these dissimilarities.</a:t>
            </a:r>
          </a:p>
        </p:txBody>
      </p:sp>
      <p:pic>
        <p:nvPicPr>
          <p:cNvPr id="230" name="Screen Shot 2018-09-13 at 20.33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6614" y="6451798"/>
            <a:ext cx="4927601" cy="287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0" grpId="3"/>
      <p:bldP build="whole" bldLvl="1" animBg="1" rev="0" advAuto="0" spid="228" grpId="1"/>
      <p:bldP build="whole" bldLvl="1" animBg="1" rev="0" advAuto="0" spid="229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The Algorithm</a:t>
            </a:r>
          </a:p>
        </p:txBody>
      </p:sp>
      <p:sp>
        <p:nvSpPr>
          <p:cNvPr id="233" name="Shape 233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Preliminaries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Agglomerative clustering and dissimilarity between clusters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3684640" y="3067443"/>
            <a:ext cx="8678349" cy="44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Let’s run the algorithm manually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creen Shot 2018-09-19 at 11.0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9928" y="2631777"/>
            <a:ext cx="6037721" cy="2923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creen Shot 2018-09-19 at 11.06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49657" y="2661740"/>
            <a:ext cx="5922479" cy="266346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Dendrogram</a:t>
            </a:r>
          </a:p>
        </p:txBody>
      </p:sp>
      <p:sp>
        <p:nvSpPr>
          <p:cNvPr id="239" name="Shape 239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Preliminaries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Agglomerative clustering and dissimilarity between clusters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3559614" y="1976194"/>
            <a:ext cx="8678349" cy="44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H-Clustering allows for a useful representation: the Dendrogram</a:t>
            </a:r>
          </a:p>
        </p:txBody>
      </p:sp>
      <p:graphicFrame>
        <p:nvGraphicFramePr>
          <p:cNvPr id="241" name="Table 241"/>
          <p:cNvGraphicFramePr/>
          <p:nvPr/>
        </p:nvGraphicFramePr>
        <p:xfrm>
          <a:off x="3821460" y="8870694"/>
          <a:ext cx="8167357" cy="45641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15465"/>
                <a:gridCol w="815465"/>
                <a:gridCol w="815465"/>
                <a:gridCol w="815465"/>
                <a:gridCol w="815465"/>
                <a:gridCol w="815465"/>
                <a:gridCol w="815465"/>
                <a:gridCol w="815465"/>
                <a:gridCol w="815465"/>
                <a:gridCol w="815465"/>
              </a:tblGrid>
              <a:tr h="443712"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D6D6D6"/>
                      </a:solidFill>
                      <a:miter lim="400000"/>
                    </a:lnL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D6D6D6"/>
                      </a:solidFill>
                      <a:miter lim="400000"/>
                    </a:lnR>
                    <a:lnT w="12700">
                      <a:solidFill>
                        <a:srgbClr val="D6D6D6"/>
                      </a:solidFill>
                      <a:miter lim="400000"/>
                    </a:lnT>
                    <a:lnB w="12700">
                      <a:solidFill>
                        <a:srgbClr val="D6D6D6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242" name="Shape 242"/>
          <p:cNvSpPr/>
          <p:nvPr/>
        </p:nvSpPr>
        <p:spPr>
          <a:xfrm>
            <a:off x="4242092" y="8297202"/>
            <a:ext cx="847620" cy="5736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586"/>
                </a:moveTo>
                <a:lnTo>
                  <a:pt x="44" y="226"/>
                </a:lnTo>
                <a:lnTo>
                  <a:pt x="21524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3" name="Shape 243"/>
          <p:cNvSpPr/>
          <p:nvPr/>
        </p:nvSpPr>
        <p:spPr>
          <a:xfrm>
            <a:off x="8335427" y="8038149"/>
            <a:ext cx="703864" cy="820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66" y="0"/>
                </a:lnTo>
                <a:lnTo>
                  <a:pt x="21513" y="281"/>
                </a:lnTo>
                <a:lnTo>
                  <a:pt x="21600" y="21223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4" name="Shape 244"/>
          <p:cNvSpPr/>
          <p:nvPr/>
        </p:nvSpPr>
        <p:spPr>
          <a:xfrm>
            <a:off x="4674485" y="7669200"/>
            <a:ext cx="1182202" cy="1175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" y="11471"/>
                </a:moveTo>
                <a:lnTo>
                  <a:pt x="0" y="57"/>
                </a:lnTo>
                <a:lnTo>
                  <a:pt x="21600" y="0"/>
                </a:lnTo>
                <a:lnTo>
                  <a:pt x="21577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5" name="Shape 245"/>
          <p:cNvSpPr/>
          <p:nvPr/>
        </p:nvSpPr>
        <p:spPr>
          <a:xfrm>
            <a:off x="5252311" y="7076651"/>
            <a:ext cx="1423498" cy="17792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7298"/>
                </a:moveTo>
                <a:lnTo>
                  <a:pt x="0" y="40"/>
                </a:lnTo>
                <a:lnTo>
                  <a:pt x="21489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6" name="Shape 246"/>
          <p:cNvSpPr/>
          <p:nvPr/>
        </p:nvSpPr>
        <p:spPr>
          <a:xfrm>
            <a:off x="8733066" y="7386719"/>
            <a:ext cx="1182057" cy="14806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4" y="9484"/>
                </a:moveTo>
                <a:lnTo>
                  <a:pt x="0" y="0"/>
                </a:lnTo>
                <a:lnTo>
                  <a:pt x="21600" y="115"/>
                </a:lnTo>
                <a:lnTo>
                  <a:pt x="21543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7" name="Shape 247"/>
          <p:cNvSpPr/>
          <p:nvPr/>
        </p:nvSpPr>
        <p:spPr>
          <a:xfrm>
            <a:off x="10849017" y="6645000"/>
            <a:ext cx="847620" cy="2221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562"/>
                </a:moveTo>
                <a:lnTo>
                  <a:pt x="43" y="0"/>
                </a:lnTo>
                <a:lnTo>
                  <a:pt x="21397" y="51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8" name="Shape 248"/>
          <p:cNvSpPr/>
          <p:nvPr/>
        </p:nvSpPr>
        <p:spPr>
          <a:xfrm>
            <a:off x="9326960" y="6241282"/>
            <a:ext cx="1965727" cy="11285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64" y="0"/>
                </a:lnTo>
                <a:lnTo>
                  <a:pt x="21600" y="293"/>
                </a:lnTo>
                <a:lnTo>
                  <a:pt x="21578" y="771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9" name="Shape 249"/>
          <p:cNvSpPr/>
          <p:nvPr/>
        </p:nvSpPr>
        <p:spPr>
          <a:xfrm>
            <a:off x="5966172" y="5872957"/>
            <a:ext cx="1563612" cy="2987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8869"/>
                </a:moveTo>
                <a:lnTo>
                  <a:pt x="57" y="0"/>
                </a:lnTo>
                <a:lnTo>
                  <a:pt x="21600" y="100"/>
                </a:lnTo>
                <a:lnTo>
                  <a:pt x="21573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0" name="Shape 250"/>
          <p:cNvSpPr/>
          <p:nvPr/>
        </p:nvSpPr>
        <p:spPr>
          <a:xfrm>
            <a:off x="6793403" y="5539833"/>
            <a:ext cx="3501083" cy="717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687"/>
                </a:moveTo>
                <a:lnTo>
                  <a:pt x="11" y="126"/>
                </a:lnTo>
                <a:lnTo>
                  <a:pt x="21581" y="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1" name="Shape 251"/>
          <p:cNvSpPr/>
          <p:nvPr/>
        </p:nvSpPr>
        <p:spPr>
          <a:xfrm flipV="1">
            <a:off x="3825136" y="5185899"/>
            <a:ext cx="1" cy="3678901"/>
          </a:xfrm>
          <a:prstGeom prst="line">
            <a:avLst/>
          </a:prstGeom>
          <a:ln w="25400">
            <a:solidFill>
              <a:srgbClr val="FFFFFF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1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6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6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1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6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ID="9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1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Class="entr" nodeType="clickEffect" presetID="9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66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ID="9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1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8" grpId="12"/>
      <p:bldP build="whole" bldLvl="1" animBg="1" rev="0" advAuto="0" spid="249" grpId="13"/>
      <p:bldP build="whole" bldLvl="1" animBg="1" rev="0" advAuto="0" spid="236" grpId="2"/>
      <p:bldP build="whole" bldLvl="1" animBg="1" rev="0" advAuto="0" spid="250" grpId="14"/>
      <p:bldP build="whole" bldLvl="1" animBg="1" rev="0" advAuto="0" spid="247" grpId="11"/>
      <p:bldP build="whole" bldLvl="1" animBg="1" rev="0" advAuto="0" spid="242" grpId="6"/>
      <p:bldP build="whole" bldLvl="1" animBg="1" rev="0" advAuto="0" spid="246" grpId="9"/>
      <p:bldP build="whole" bldLvl="1" animBg="1" rev="0" advAuto="0" spid="244" grpId="8"/>
      <p:bldP build="whole" bldLvl="1" animBg="1" rev="0" advAuto="0" spid="245" grpId="10"/>
      <p:bldP build="whole" bldLvl="1" animBg="1" rev="0" advAuto="0" spid="243" grpId="7"/>
      <p:bldP build="whole" bldLvl="1" animBg="1" rev="0" advAuto="0" spid="251" grpId="5"/>
      <p:bldP build="whole" bldLvl="1" animBg="1" rev="0" advAuto="0" spid="240" grpId="1"/>
      <p:bldP build="whole" bldLvl="1" animBg="1" rev="0" advAuto="0" spid="241" grpId="3"/>
      <p:bldP build="whole" bldLvl="1" animBg="1" rev="0" advAuto="0" spid="237" grpId="4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Unsupervised learning</a:t>
            </a:r>
          </a:p>
        </p:txBody>
      </p:sp>
      <p:sp>
        <p:nvSpPr>
          <p:cNvPr id="122" name="Shape 122"/>
          <p:cNvSpPr/>
          <p:nvPr/>
        </p:nvSpPr>
        <p:spPr>
          <a:xfrm>
            <a:off x="3106183" y="2572875"/>
            <a:ext cx="5369174" cy="44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So far we’ve studied supervised learning.</a:t>
            </a:r>
          </a:p>
        </p:txBody>
      </p:sp>
      <p:sp>
        <p:nvSpPr>
          <p:cNvPr id="123" name="Shape 123"/>
          <p:cNvSpPr/>
          <p:nvPr/>
        </p:nvSpPr>
        <p:spPr>
          <a:xfrm>
            <a:off x="3108795" y="3639846"/>
            <a:ext cx="9256534" cy="79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Each time we had a set of inputs (features) and we wanted to predict an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output.</a:t>
            </a:r>
          </a:p>
        </p:txBody>
      </p:sp>
      <p:sp>
        <p:nvSpPr>
          <p:cNvPr id="124" name="Shape 124"/>
          <p:cNvSpPr/>
          <p:nvPr/>
        </p:nvSpPr>
        <p:spPr>
          <a:xfrm>
            <a:off x="3109889" y="5062416"/>
            <a:ext cx="9561631" cy="151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Today we’re going to study a couple of unsupervised learning techniques.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 unsupervised learning, we only have features and no output variable.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want to make sense of the set of features: finding useful way to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represent the data or finding patterns in the data.</a:t>
            </a:r>
          </a:p>
        </p:txBody>
      </p:sp>
      <p:sp>
        <p:nvSpPr>
          <p:cNvPr id="125" name="Shape 125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3" grpId="2"/>
      <p:bldP build="whole" bldLvl="1" animBg="1" rev="0" advAuto="0" spid="124" grpId="3"/>
      <p:bldP build="whole" bldLvl="1" animBg="1" rev="0" advAuto="0" spid="12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PCA intuition</a:t>
            </a:r>
          </a:p>
        </p:txBody>
      </p:sp>
      <p:sp>
        <p:nvSpPr>
          <p:cNvPr id="128" name="Shape 128"/>
          <p:cNvSpPr/>
          <p:nvPr/>
        </p:nvSpPr>
        <p:spPr>
          <a:xfrm>
            <a:off x="4777676" y="2164037"/>
            <a:ext cx="5995493" cy="44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How to represent a galaxy in two dimensions?</a:t>
            </a:r>
          </a:p>
        </p:txBody>
      </p:sp>
      <p:sp>
        <p:nvSpPr>
          <p:cNvPr id="129" name="Shape 129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130" name="Screen Shot 2018-09-13 at 11.25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1200" y="3108774"/>
            <a:ext cx="6308445" cy="2889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Screen Shot 2018-09-13 at 11.26.21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73435" y="6498896"/>
            <a:ext cx="6403808" cy="25755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 Shot 2018-09-13 at 11.26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16060" y="3892641"/>
            <a:ext cx="10118922" cy="4069713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7714530" y="5936912"/>
            <a:ext cx="3718820" cy="1"/>
          </a:xfrm>
          <a:prstGeom prst="line">
            <a:avLst/>
          </a:prstGeom>
          <a:ln w="25400">
            <a:solidFill>
              <a:srgbClr val="7A81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34" name="Shape 134"/>
          <p:cNvSpPr/>
          <p:nvPr/>
        </p:nvSpPr>
        <p:spPr>
          <a:xfrm flipV="1">
            <a:off x="7727045" y="4143023"/>
            <a:ext cx="1" cy="1793573"/>
          </a:xfrm>
          <a:prstGeom prst="line">
            <a:avLst/>
          </a:prstGeom>
          <a:ln w="25400">
            <a:solidFill>
              <a:srgbClr val="7A81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10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Class="exit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5" dur="1000" fill="hold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0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0" grpId="2"/>
      <p:bldP build="whole" bldLvl="1" animBg="1" rev="0" advAuto="0" spid="128" grpId="1"/>
      <p:bldP build="whole" bldLvl="1" animBg="1" rev="0" advAuto="0" spid="130" grpId="4"/>
      <p:bldP build="whole" bldLvl="1" animBg="1" rev="0" advAuto="0" spid="132" grpId="6"/>
      <p:bldP build="whole" bldLvl="1" animBg="1" rev="0" advAuto="0" spid="134" grpId="8"/>
      <p:bldP build="whole" bldLvl="1" animBg="1" rev="0" advAuto="0" spid="133" grpId="7"/>
      <p:bldP build="whole" bldLvl="1" animBg="1" rev="0" advAuto="0" spid="131" grpId="3"/>
      <p:bldP build="whole" bldLvl="1" animBg="1" rev="0" advAuto="0" spid="131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PCA finds the plane that maximizes the variance</a:t>
            </a:r>
          </a:p>
        </p:txBody>
      </p:sp>
      <p:sp>
        <p:nvSpPr>
          <p:cNvPr id="137" name="Shape 137"/>
          <p:cNvSpPr/>
          <p:nvPr/>
        </p:nvSpPr>
        <p:spPr>
          <a:xfrm>
            <a:off x="3156105" y="2042614"/>
            <a:ext cx="8940274" cy="1866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goal of PCA is to represent datasets on a lower dimension while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preserving a maximum of information.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This is done by projecting the data onto the plane that maximizes the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variance of the data.</a:t>
            </a:r>
          </a:p>
        </p:txBody>
      </p:sp>
      <p:sp>
        <p:nvSpPr>
          <p:cNvPr id="138" name="Shape 138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139" name="Screen Shot 2018-09-13 at 11.44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662" y="4239871"/>
            <a:ext cx="5221161" cy="5149746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 flipV="1">
            <a:off x="5326311" y="5373396"/>
            <a:ext cx="4692623" cy="2728999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3"/>
      <p:bldP build="whole" bldLvl="1" animBg="1" rev="0" advAuto="0" spid="137" grpId="1"/>
      <p:bldP build="whole" bldLvl="1" animBg="1" rev="0" advAuto="0" spid="139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Finding the components</a:t>
            </a:r>
          </a:p>
        </p:txBody>
      </p:sp>
      <p:sp>
        <p:nvSpPr>
          <p:cNvPr id="143" name="Shape 143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144" name="Screen Shot 2018-09-13 at 13.45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1472" y="5066350"/>
            <a:ext cx="3644704" cy="401852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3017173" y="2516554"/>
            <a:ext cx="8932057" cy="151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goal of PCA is to represent datasets on a lower dimension while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preserving a maximum of information.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Let’s look at an animation to understand how to find the components.</a:t>
            </a:r>
          </a:p>
        </p:txBody>
      </p:sp>
      <p:sp>
        <p:nvSpPr>
          <p:cNvPr id="146" name="Shape 146"/>
          <p:cNvSpPr/>
          <p:nvPr/>
        </p:nvSpPr>
        <p:spPr>
          <a:xfrm>
            <a:off x="7001863" y="6637451"/>
            <a:ext cx="2661420" cy="456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ヒラギノ明朝 ProN W3"/>
                <a:ea typeface="ヒラギノ明朝 ProN W3"/>
                <a:cs typeface="ヒラギノ明朝 ProN W3"/>
                <a:sym typeface="ヒラギノ明朝 ProN W3"/>
              </a:rPr>
              <a:t>⬅︎     </a:t>
            </a:r>
            <a:r>
              <a:t>For reference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3"/>
      <p:bldP build="whole" bldLvl="1" animBg="1" rev="0" advAuto="0" spid="145" grpId="1"/>
      <p:bldP build="whole" bldLvl="1" animBg="1" rev="0" advAuto="0" spid="146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Finding the components</a:t>
            </a:r>
          </a:p>
        </p:txBody>
      </p:sp>
      <p:sp>
        <p:nvSpPr>
          <p:cNvPr id="149" name="Shape 149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150" name="Screen Shot 2018-09-13 at 13.32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23024" y="3724948"/>
            <a:ext cx="9858735" cy="477710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5458411" y="5692195"/>
            <a:ext cx="1526432" cy="60548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2" name="Shape 152"/>
          <p:cNvSpPr/>
          <p:nvPr/>
        </p:nvSpPr>
        <p:spPr>
          <a:xfrm>
            <a:off x="5467565" y="5710437"/>
            <a:ext cx="267171" cy="57389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3" name="Shape 153"/>
          <p:cNvSpPr/>
          <p:nvPr/>
        </p:nvSpPr>
        <p:spPr>
          <a:xfrm>
            <a:off x="3100041" y="2201453"/>
            <a:ext cx="9028641" cy="799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second component Z</a:t>
            </a:r>
            <a:r>
              <a:rPr baseline="-5999"/>
              <a:t>2 </a:t>
            </a:r>
            <a:r>
              <a:t>has to be orthogonal to the first component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Z</a:t>
            </a:r>
            <a:r>
              <a:rPr baseline="-5999"/>
              <a:t>1</a:t>
            </a:r>
            <a:r>
              <a:t>, the third component Z</a:t>
            </a:r>
            <a:r>
              <a:rPr baseline="-5999"/>
              <a:t>3 </a:t>
            </a:r>
            <a:r>
              <a:t>has to orthogonal to both Z</a:t>
            </a:r>
            <a:r>
              <a:rPr baseline="-5999"/>
              <a:t>1 </a:t>
            </a:r>
            <a:r>
              <a:t>and  Z</a:t>
            </a:r>
            <a:r>
              <a:rPr baseline="-5999"/>
              <a:t>2  </a:t>
            </a:r>
            <a:r>
              <a:t>etc…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Proportion of variance explained</a:t>
            </a:r>
          </a:p>
        </p:txBody>
      </p:sp>
      <p:sp>
        <p:nvSpPr>
          <p:cNvPr id="156" name="Shape 156"/>
          <p:cNvSpPr/>
          <p:nvPr/>
        </p:nvSpPr>
        <p:spPr>
          <a:xfrm>
            <a:off x="3165764" y="2692465"/>
            <a:ext cx="8958412" cy="2221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We now have a set of principal components Z</a:t>
            </a:r>
            <a:r>
              <a:rPr baseline="-5999"/>
              <a:t>1</a:t>
            </a:r>
            <a:r>
              <a:t>, …, Z</a:t>
            </a:r>
            <a:r>
              <a:rPr baseline="-5999"/>
              <a:t>p.</a:t>
            </a:r>
            <a:endParaRPr baseline="-5999"/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baseline="-5999"/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Question: How much information do we loose by projecting our data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onto the first few Principal Components?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Similarly, how much of the total variance is not contained into the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first few principal components?</a:t>
            </a:r>
          </a:p>
        </p:txBody>
      </p:sp>
      <p:sp>
        <p:nvSpPr>
          <p:cNvPr id="157" name="Shape 157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3165764" y="5550621"/>
            <a:ext cx="6753121" cy="1510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 (PVE):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Variance explained by the mth principal component</a:t>
            </a:r>
          </a:p>
          <a:p>
            <a:pPr lvl="8"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Total variance </a:t>
            </a:r>
          </a:p>
        </p:txBody>
      </p:sp>
      <p:sp>
        <p:nvSpPr>
          <p:cNvPr id="159" name="Shape 159"/>
          <p:cNvSpPr/>
          <p:nvPr/>
        </p:nvSpPr>
        <p:spPr>
          <a:xfrm>
            <a:off x="3316666" y="6700798"/>
            <a:ext cx="6451317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2"/>
      <p:bldP build="whole" bldLvl="1" animBg="1" rev="0" advAuto="0" spid="156" grpId="1"/>
      <p:bldP build="whole" bldLvl="1" animBg="1" rev="0" advAuto="0" spid="159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Proportion of variance explained</a:t>
            </a:r>
          </a:p>
        </p:txBody>
      </p:sp>
      <p:sp>
        <p:nvSpPr>
          <p:cNvPr id="162" name="Shape 162"/>
          <p:cNvSpPr/>
          <p:nvPr/>
        </p:nvSpPr>
        <p:spPr>
          <a:xfrm>
            <a:off x="3165764" y="2669915"/>
            <a:ext cx="2004883" cy="4437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Total variance:</a:t>
            </a:r>
          </a:p>
        </p:txBody>
      </p:sp>
      <p:sp>
        <p:nvSpPr>
          <p:cNvPr id="163" name="Shape 163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64" name="Shape 164"/>
          <p:cNvSpPr/>
          <p:nvPr/>
        </p:nvSpPr>
        <p:spPr>
          <a:xfrm>
            <a:off x="3165764" y="3404615"/>
            <a:ext cx="5811783" cy="443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Variance = average of the squared deviations</a:t>
            </a:r>
          </a:p>
        </p:txBody>
      </p:sp>
      <p:pic>
        <p:nvPicPr>
          <p:cNvPr id="165" name="Screen Shot 2018-09-13 at 14.15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6571" y="4139316"/>
            <a:ext cx="2023270" cy="908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Screen Shot 2018-09-13 at 14.15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2747" y="5156793"/>
            <a:ext cx="1484541" cy="887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Screen Shot 2018-09-13 at 14.15.4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6017" y="6153271"/>
            <a:ext cx="2243390" cy="1317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Screen Shot 2018-09-13 at 14.16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26667" y="7579927"/>
            <a:ext cx="2083078" cy="1084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2"/>
      <p:bldP build="whole" bldLvl="1" animBg="1" rev="0" advAuto="0" spid="165" grpId="3"/>
      <p:bldP build="whole" bldLvl="1" animBg="1" rev="0" advAuto="0" spid="166" grpId="4"/>
      <p:bldP build="whole" bldLvl="1" animBg="1" rev="0" advAuto="0" spid="162" grpId="1"/>
      <p:bldP build="whole" bldLvl="1" animBg="1" rev="0" advAuto="0" spid="167" grpId="5"/>
      <p:bldP build="whole" bldLvl="1" animBg="1" rev="0" advAuto="0" spid="168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-54603" y="-47461"/>
            <a:ext cx="13114005" cy="1499332"/>
          </a:xfrm>
          <a:prstGeom prst="rect">
            <a:avLst/>
          </a:prstGeom>
          <a:ln w="50800">
            <a:solidFill>
              <a:srgbClr val="A6AAA8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0" tIns="508000" rIns="508000" bIns="508000" anchor="b">
            <a:normAutofit fontScale="100000" lnSpcReduction="0"/>
          </a:bodyPr>
          <a:lstStyle>
            <a:lvl1pPr algn="l" defTabSz="449833">
              <a:defRPr sz="308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Proportion of variance explained</a:t>
            </a:r>
          </a:p>
        </p:txBody>
      </p:sp>
      <p:sp>
        <p:nvSpPr>
          <p:cNvPr id="171" name="Shape 171"/>
          <p:cNvSpPr/>
          <p:nvPr>
            <p:ph type="ctrTitle"/>
          </p:nvPr>
        </p:nvSpPr>
        <p:spPr>
          <a:xfrm>
            <a:off x="-1512" y="1472542"/>
            <a:ext cx="2615372" cy="8307116"/>
          </a:xfrm>
          <a:prstGeom prst="rect">
            <a:avLst/>
          </a:prstGeom>
          <a:solidFill>
            <a:srgbClr val="737373"/>
          </a:solidFill>
        </p:spPr>
        <p:txBody>
          <a:bodyPr/>
          <a:lstStyle/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A- Principal Component Analysis (PCA)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Intuition of PCA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How to represent a galaxy in 2D?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idea: maximize the variance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PCA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Finding the components</a:t>
            </a:r>
          </a:p>
          <a:p>
            <a:pPr marL="228600" indent="-228600" algn="l" defTabSz="457200">
              <a:buSzPct val="100000"/>
              <a:defRPr b="1" sz="1100">
                <a:solidFill>
                  <a:schemeClr val="accent5">
                    <a:hueOff val="243052"/>
                    <a:satOff val="19712"/>
                    <a:lumOff val="-10957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B- K-means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K-MC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Why clustering?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finds partitions our data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algoritm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Within cluster variation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K-MC in practice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C- Hierarchical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intuition of HC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 more flexible approach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The idea behind: agglomerative clustering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HC algorithm</a:t>
            </a:r>
          </a:p>
          <a:p>
            <a:pPr algn="l" defTabSz="457200">
              <a:defRPr b="1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Summary of the algorithm</a:t>
            </a: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Dendrograms</a:t>
            </a: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i="1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228600" indent="-228600" algn="l" defTabSz="457200">
              <a:buSzPct val="100000"/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 defTabSz="457200">
              <a:defRPr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3125840" y="2360194"/>
            <a:ext cx="6753120" cy="15105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Proportion of variance explained (PVE):</a:t>
            </a: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Variance explained by the mth principal component</a:t>
            </a:r>
          </a:p>
          <a:p>
            <a:pPr lvl="8" algn="l">
              <a:defRPr sz="2500">
                <a:solidFill>
                  <a:srgbClr val="DCDEE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     Total variance </a:t>
            </a:r>
          </a:p>
        </p:txBody>
      </p:sp>
      <p:sp>
        <p:nvSpPr>
          <p:cNvPr id="173" name="Shape 173"/>
          <p:cNvSpPr/>
          <p:nvPr/>
        </p:nvSpPr>
        <p:spPr>
          <a:xfrm>
            <a:off x="3276741" y="3510371"/>
            <a:ext cx="6451318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74" name="Screen Shot 2018-09-13 at 14.25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4180" y="4753631"/>
            <a:ext cx="3873501" cy="276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  <p:bldP build="whole" bldLvl="1" animBg="1" rev="0" advAuto="0" spid="173" grpId="2"/>
      <p:bldP build="whole" bldLvl="1" animBg="1" rev="0" advAuto="0" spid="174" grpId="3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